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8994-63B0-49F6-89A2-6620AE596401}" type="datetimeFigureOut">
              <a:rPr lang="ar-IQ" smtClean="0"/>
              <a:t>04/05/1445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34C8-DF18-49A9-8516-ABF2B889828F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2841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8994-63B0-49F6-89A2-6620AE596401}" type="datetimeFigureOut">
              <a:rPr lang="ar-IQ" smtClean="0"/>
              <a:t>04/05/1445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34C8-DF18-49A9-8516-ABF2B889828F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2501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8994-63B0-49F6-89A2-6620AE596401}" type="datetimeFigureOut">
              <a:rPr lang="ar-IQ" smtClean="0"/>
              <a:t>04/05/1445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34C8-DF18-49A9-8516-ABF2B889828F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8485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8994-63B0-49F6-89A2-6620AE596401}" type="datetimeFigureOut">
              <a:rPr lang="ar-IQ" smtClean="0"/>
              <a:t>04/05/1445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34C8-DF18-49A9-8516-ABF2B889828F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9347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8994-63B0-49F6-89A2-6620AE596401}" type="datetimeFigureOut">
              <a:rPr lang="ar-IQ" smtClean="0"/>
              <a:t>04/05/1445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34C8-DF18-49A9-8516-ABF2B889828F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6216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8994-63B0-49F6-89A2-6620AE596401}" type="datetimeFigureOut">
              <a:rPr lang="ar-IQ" smtClean="0"/>
              <a:t>04/05/1445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34C8-DF18-49A9-8516-ABF2B889828F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2117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8994-63B0-49F6-89A2-6620AE596401}" type="datetimeFigureOut">
              <a:rPr lang="ar-IQ" smtClean="0"/>
              <a:t>04/05/1445</a:t>
            </a:fld>
            <a:endParaRPr lang="ar-IQ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34C8-DF18-49A9-8516-ABF2B889828F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644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8994-63B0-49F6-89A2-6620AE596401}" type="datetimeFigureOut">
              <a:rPr lang="ar-IQ" smtClean="0"/>
              <a:t>04/05/1445</a:t>
            </a:fld>
            <a:endParaRPr lang="ar-IQ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34C8-DF18-49A9-8516-ABF2B889828F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1102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8994-63B0-49F6-89A2-6620AE596401}" type="datetimeFigureOut">
              <a:rPr lang="ar-IQ" smtClean="0"/>
              <a:t>04/05/1445</a:t>
            </a:fld>
            <a:endParaRPr lang="ar-IQ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34C8-DF18-49A9-8516-ABF2B889828F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1301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8994-63B0-49F6-89A2-6620AE596401}" type="datetimeFigureOut">
              <a:rPr lang="ar-IQ" smtClean="0"/>
              <a:t>04/05/1445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34C8-DF18-49A9-8516-ABF2B889828F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839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8994-63B0-49F6-89A2-6620AE596401}" type="datetimeFigureOut">
              <a:rPr lang="ar-IQ" smtClean="0"/>
              <a:t>04/05/1445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34C8-DF18-49A9-8516-ABF2B889828F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1217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8994-63B0-49F6-89A2-6620AE596401}" type="datetimeFigureOut">
              <a:rPr lang="ar-IQ" smtClean="0"/>
              <a:t>04/05/1445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34C8-DF18-49A9-8516-ABF2B889828F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4623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47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rtl="0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mic Sans MS" pitchFamily="66" charset="0"/>
              </a:rPr>
              <a:t>              </a:t>
            </a:r>
            <a:endParaRPr lang="ar-IQ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4644008" y="404664"/>
            <a:ext cx="4032448" cy="328498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691680" y="3299500"/>
            <a:ext cx="50405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9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LIPIDS</a:t>
            </a:r>
            <a:endParaRPr lang="ar-IQ" sz="9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Saponification Test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based on the saponification reaction.</a:t>
            </a:r>
          </a:p>
          <a:p>
            <a:pPr marL="0" indent="0" algn="l" rtl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Principle: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triglycerides of lipids can react with an alkali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produce soap and glycerol in the presence of ethanol. This reaction is also known as alkaline hydrolysis of esters.</a:t>
            </a:r>
          </a:p>
          <a:p>
            <a:pPr marL="0" indent="0" algn="just" rtl="0">
              <a:buNone/>
            </a:pPr>
            <a:endParaRPr lang="ar-IQ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58244"/>
            <a:ext cx="8784976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23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6" t="12424" r="28906" b="13125"/>
          <a:stretch/>
        </p:blipFill>
        <p:spPr bwMode="auto">
          <a:xfrm>
            <a:off x="5848102" y="2905432"/>
            <a:ext cx="2900362" cy="340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5496" y="44624"/>
            <a:ext cx="91085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Method:</a:t>
            </a:r>
          </a:p>
          <a:p>
            <a:pPr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Take a sample of lipids in a test tube.</a:t>
            </a:r>
          </a:p>
          <a:p>
            <a:pPr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Then, add strong alkali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Then, boil the solution in a water bath for 5 minutes.</a:t>
            </a:r>
          </a:p>
          <a:p>
            <a:pPr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At last, add ethanol.</a:t>
            </a:r>
          </a:p>
          <a:p>
            <a:pPr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Observe the test tube for the appearance of froth.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496" y="2867452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•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Positive result: Froth appears in the test tube.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•Negative result: Froth does not appear in the test tube.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1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just" rtl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Iodine Test </a:t>
            </a:r>
          </a:p>
          <a:p>
            <a:pPr marL="0" indent="0" algn="just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 to differentiate between lipids contain saturated fatty acid or unsaturated fatty acids </a:t>
            </a:r>
          </a:p>
          <a:p>
            <a:pPr marL="0" indent="0" algn="just" rtl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Principle</a:t>
            </a:r>
          </a:p>
          <a:p>
            <a:pPr marL="0" indent="0" algn="just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Unsaturated fatty acid can add halogens (iodine) at the double bonds to form halogenated derivatives , while saturated fatty acids cannot. Oil contain a higher percent of unsaturated fatty acids than solid fat, so oils can react with more iodine.</a:t>
            </a:r>
          </a:p>
          <a:p>
            <a:pPr marL="0" indent="0" algn="just" rtl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Method:</a:t>
            </a:r>
          </a:p>
          <a:p>
            <a:pPr marL="0" indent="0" algn="just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Take 3 ml of chloroform and 3 ml of iodine reagent in a beaker, giving a pink color to the solution.</a:t>
            </a:r>
          </a:p>
          <a:p>
            <a:pPr marL="0" indent="0" algn="just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Add the lipid sample drop by drop and shake vigorously, until the pink color disappears.</a:t>
            </a:r>
          </a:p>
          <a:p>
            <a:pPr marL="0" indent="0" algn="just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Count the number of drops added to chloroform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Huble’s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iodine solution until the pink color disappears. The number of drops determines the taking up of iodine by the unsaturated fatty acid of lipids.</a:t>
            </a:r>
          </a:p>
          <a:p>
            <a:pPr marL="0" indent="0" algn="just" rtl="0">
              <a:buNone/>
            </a:pPr>
            <a:endParaRPr lang="en-US" sz="2400" dirty="0" smtClean="0"/>
          </a:p>
          <a:p>
            <a:pPr marL="0" indent="0" algn="just" rtl="0">
              <a:buNone/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91268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340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48272"/>
            <a:ext cx="439248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5496" y="260648"/>
            <a:ext cx="910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•Positive result: The semi-brown color will disappear with the addition of unsaturated fatty acids.</a:t>
            </a:r>
          </a:p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•Negative result: The pink color will not disappear.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1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Definition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algn="just" rtl="0">
              <a:buFont typeface="Wingdings" pitchFamily="2" charset="2"/>
              <a:buChar char="§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Lipids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a group of naturally occurring substances include a diverse group of organic compounds including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fats, oils, hormones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and certain components of membranes 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phospholipids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All of these substances relatively insoluble in water but soluble in organic solvents like: chloroform, ether and benzene.</a:t>
            </a:r>
          </a:p>
          <a:p>
            <a:pPr algn="just" rtl="0"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human body, most of these molecules can be synthesized in the liver and a specific parts of body and can be found in oil, butter, whole milk, cheese, fried foods and also in some red meats.</a:t>
            </a:r>
          </a:p>
          <a:p>
            <a:pPr marL="0" indent="0" algn="just" rtl="0">
              <a:buNone/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54800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Lipids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b="1" dirty="0"/>
              <a:t/>
            </a:r>
            <a:br>
              <a:rPr lang="en-US" b="1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Lipids are a family of organic compounds, composed of fats and oils. Below are some important characteristics of Lipids.</a:t>
            </a:r>
          </a:p>
          <a:p>
            <a:pPr marL="0" indent="0" algn="just" rtl="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Lipids are</a:t>
            </a:r>
          </a:p>
          <a:p>
            <a:pPr marL="0" indent="0" algn="just" rtl="0">
              <a:buNone/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1.Oily or greasy nonpolar molecules, stored in the adipose tissue of the body.</a:t>
            </a:r>
          </a:p>
          <a:p>
            <a:pPr marL="0" indent="0" algn="just" rtl="0">
              <a:buNone/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A heterogeneous  group of compounds, mainly composed of hydrocarbon chains.</a:t>
            </a:r>
          </a:p>
          <a:p>
            <a:pPr marL="0" indent="0" algn="just" rtl="0">
              <a:buNone/>
            </a:pP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Energy-rich organic molecules, which provide energy for different life processes.</a:t>
            </a:r>
          </a:p>
          <a:p>
            <a:pPr marL="0" indent="0" algn="just" rtl="0">
              <a:buNone/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A class of compounds 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characterised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by their solubility in nonpolar solvents and                                         insolubility in water.</a:t>
            </a:r>
          </a:p>
          <a:p>
            <a:pPr marL="0" indent="0" algn="just" rtl="0">
              <a:buNone/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Significant in biological systems as they form a mechanical barrier dividing a cell from the external environment known as the cell membrane.</a:t>
            </a:r>
          </a:p>
          <a:p>
            <a:pPr marL="0" indent="0" algn="just" rtl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Functions of lipids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Storage form of energy.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Structural component of cell membrane.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Precursor of many steroid hormones as: estrogen, vitamin D.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Protection of internal organs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3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of lipids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Lipids with fatty acids: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Waxes.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Fats and oils (tri-glycerides).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Phospholipids.</a:t>
            </a:r>
          </a:p>
          <a:p>
            <a:pPr algn="l" rt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Sphingolipids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Lipids without fatty acids: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Steroids.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Lipids derivatives.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6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 of Lipids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Lipids:</a:t>
            </a:r>
          </a:p>
          <a:p>
            <a:pPr marL="0" indent="0" algn="l" rtl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Fatty acids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alcohol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(glycerol or alcohol other than glycerol) attached to each other by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ester bonds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alcohol 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glycerol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Fats and Oils.</a:t>
            </a:r>
          </a:p>
          <a:p>
            <a:pPr algn="l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Oils: Triglycerides rich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unsaturated fatty acids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generally liquid at room temperature.</a:t>
            </a:r>
          </a:p>
          <a:p>
            <a:pPr algn="l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Fats: Triglycerides rich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saturated fatty acids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generally semisolids or solids at room temperature.</a:t>
            </a:r>
          </a:p>
          <a:p>
            <a:pPr algn="l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alcohol is other than glycerol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Waxes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27136" r="3281" b="6351"/>
          <a:stretch/>
        </p:blipFill>
        <p:spPr bwMode="auto">
          <a:xfrm>
            <a:off x="0" y="4077072"/>
            <a:ext cx="9144000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73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 of lipids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Fatty acid</a:t>
            </a:r>
          </a:p>
          <a:p>
            <a:pPr marL="0" indent="0" algn="just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Fatty acids are carboxylic acids that are structural components of fats, oils, and all other categories of lipids.</a:t>
            </a:r>
          </a:p>
          <a:p>
            <a:pPr marL="0" indent="0" algn="just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usually contain an even number of carbon atoms (typically 12–20), are generally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unbranched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and can be classified by the presence and number of carbon-to-carbon double bonds.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Saturated fatty acids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contain no carbon-to-carbon double bonds.</a:t>
            </a:r>
          </a:p>
          <a:p>
            <a:pPr algn="just" rtl="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Monounsaturated fatty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acids contain one carbon-to-carbon double bond.</a:t>
            </a:r>
          </a:p>
          <a:p>
            <a:pPr algn="just" rtl="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Polyunsaturated fatty acids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contain two or more carbon-to-carbon double bonds.</a:t>
            </a:r>
          </a:p>
          <a:p>
            <a:pPr marL="0" indent="0" algn="just" rtl="0">
              <a:buNone/>
            </a:pPr>
            <a:r>
              <a:rPr lang="en-US" sz="2000" dirty="0" smtClean="0"/>
              <a:t> </a:t>
            </a:r>
            <a:endParaRPr lang="ar-IQ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44000" cy="283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70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just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Conjugated Lipids: </a:t>
            </a:r>
          </a:p>
          <a:p>
            <a:pPr marL="0" indent="0" algn="just" rtl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 hydrolysis: gives fatty acids with alcohol and containing additional [prosthetic] groups.</a:t>
            </a:r>
          </a:p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Phospholipids : contain a phosphoric acid molecule and a fat molecule.</a:t>
            </a:r>
          </a:p>
          <a:p>
            <a:pPr marL="0" indent="0" algn="just" rtl="0"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Fatty acid + Alcohol + Phosphoric acid.</a:t>
            </a:r>
          </a:p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Glycolipid : contain a carbohydrate and a fat molecule.</a:t>
            </a:r>
          </a:p>
          <a:p>
            <a:pPr marL="0" indent="0" algn="just" rtl="0"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Fatty acid + Alcohol + Carbohydrate.</a:t>
            </a:r>
          </a:p>
          <a:p>
            <a:pPr algn="just" rt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Sulfolipids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contain a sulfate radical and a fat molecule.</a:t>
            </a:r>
          </a:p>
          <a:p>
            <a:pPr marL="0" indent="0" algn="just" rtl="0"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Fatty acid + Alcohol + sulfate.</a:t>
            </a:r>
          </a:p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Lipoprotein : contain a Protein and a fat molecule.</a:t>
            </a:r>
          </a:p>
          <a:p>
            <a:pPr marL="0" indent="0" algn="just" rtl="0"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Fatty acid + Alcohol + protein.</a:t>
            </a:r>
            <a:endParaRPr lang="ar-IQ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8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The Qualitative Analysis Of Lipids</a:t>
            </a:r>
            <a:endParaRPr lang="ar-IQ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qualitative analysis of lipids is an analytical method that detects lipids by the characteristic change in the sample’s color.</a:t>
            </a:r>
          </a:p>
          <a:p>
            <a:pPr marL="0" indent="0" algn="just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several methods used for the qualitative analysis of lipids and their components.</a:t>
            </a:r>
          </a:p>
          <a:p>
            <a:pPr marL="457200" indent="-457200" algn="l" rtl="0" fontAlgn="base">
              <a:lnSpc>
                <a:spcPct val="115000"/>
              </a:lnSpc>
              <a:spcAft>
                <a:spcPts val="1500"/>
              </a:spcAft>
              <a:buAutoNum type="arabicPeriod"/>
            </a:pPr>
            <a:r>
              <a:rPr lang="en-US" sz="2800" b="1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Solubility Test: </a:t>
            </a:r>
            <a:r>
              <a:rPr lang="en-US" sz="2000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detects lipid solubility in various solvents to check whether it is miscible or immiscible in polar or non-polar solvents.</a:t>
            </a:r>
          </a:p>
          <a:p>
            <a:pPr marL="0" indent="0" algn="l" rtl="0" fontAlgn="base">
              <a:buNone/>
            </a:pPr>
            <a:r>
              <a:rPr lang="en-US" sz="2800" b="1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Principles:</a:t>
            </a:r>
          </a:p>
          <a:p>
            <a:pPr marL="0" indent="0" algn="just" rtl="0" fontAlgn="base">
              <a:spcAft>
                <a:spcPts val="1500"/>
              </a:spcAft>
              <a:buNone/>
            </a:pPr>
            <a:r>
              <a:rPr lang="en-US" sz="20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it is based on the property of lipid solubility in different solvents. Lipids are readily miscible in non-polar solvents like chloroform, partially soluble in a polar solvent like ethanol, and immiscible in a polar solvent like water.</a:t>
            </a:r>
          </a:p>
          <a:p>
            <a:pPr algn="just" rtl="0" fontAlgn="base">
              <a:spcAft>
                <a:spcPts val="15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 test is the preliminary test that detects the presence of all lipids. </a:t>
            </a:r>
          </a:p>
          <a:p>
            <a:pPr marL="0" indent="0" algn="l" rtl="0" fontAlgn="base">
              <a:lnSpc>
                <a:spcPct val="115000"/>
              </a:lnSpc>
              <a:spcAft>
                <a:spcPts val="1500"/>
              </a:spcAft>
              <a:buNone/>
            </a:pPr>
            <a:endParaRPr lang="en-US" sz="2800" b="1" dirty="0" smtClean="0">
              <a:solidFill>
                <a:srgbClr val="222222"/>
              </a:solidFill>
              <a:effectLst/>
              <a:latin typeface="Arial"/>
              <a:ea typeface="Times New Roman"/>
              <a:cs typeface="Arial"/>
            </a:endParaRPr>
          </a:p>
          <a:p>
            <a:pPr marL="0" indent="0" algn="l" rtl="0" fontAlgn="base">
              <a:lnSpc>
                <a:spcPct val="115000"/>
              </a:lnSpc>
              <a:spcAft>
                <a:spcPts val="1500"/>
              </a:spcAft>
              <a:buNone/>
            </a:pPr>
            <a:endParaRPr lang="en-US" sz="1800" dirty="0">
              <a:ea typeface="Calibri"/>
              <a:cs typeface="Arial"/>
            </a:endParaRPr>
          </a:p>
          <a:p>
            <a:pPr marL="0" indent="0" algn="just" rtl="0">
              <a:buNone/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61399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 :</a:t>
            </a:r>
          </a:p>
          <a:p>
            <a:pPr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Take 4 test tubes in one of them put 2 ml of water and in the other put 2ml of Ethanol, chloroform or hexane. </a:t>
            </a:r>
          </a:p>
          <a:p>
            <a:pPr algn="just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each test tubes add 5 drops of oil , mix and allow them to stand.  Oil and water separate quickly and where as a clear solution is formed in the other test tube . this shows that oil is in soluble in water and soluble in organic solvents.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34" y="2708920"/>
            <a:ext cx="2377430" cy="405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79512" y="3208908"/>
            <a:ext cx="597666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•Positive result: Lipids are soluble in a non-polar solvent, i.e. chloroform, and partially soluble in ethanol which can solubilize upon heating.</a:t>
            </a:r>
          </a:p>
          <a:p>
            <a:pPr algn="justLow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•Negative result: Lipids are insoluble in a polar solvent, i.e. water.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5018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1060</Words>
  <Application>Microsoft Office PowerPoint</Application>
  <PresentationFormat>عرض على الشاشة (3:4)‏</PresentationFormat>
  <Paragraphs>89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                 </vt:lpstr>
      <vt:lpstr>Definition</vt:lpstr>
      <vt:lpstr> Lipids Properties &amp; Functions </vt:lpstr>
      <vt:lpstr>Types of lipids </vt:lpstr>
      <vt:lpstr> Classification of Lipids </vt:lpstr>
      <vt:lpstr>Classification of lipids</vt:lpstr>
      <vt:lpstr>عرض تقديمي في PowerPoint</vt:lpstr>
      <vt:lpstr>The Qualitative Analysis Of Lipids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QUALITATIVE  TESTS OF LIPIDS</dc:title>
  <dc:creator>DR.Ahmed Saker 2o1O</dc:creator>
  <cp:lastModifiedBy>DR.Ahmed Saker 2o1O</cp:lastModifiedBy>
  <cp:revision>28</cp:revision>
  <dcterms:created xsi:type="dcterms:W3CDTF">2023-11-16T04:53:36Z</dcterms:created>
  <dcterms:modified xsi:type="dcterms:W3CDTF">2023-11-16T13:08:11Z</dcterms:modified>
</cp:coreProperties>
</file>